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384AE-0798-4164-828D-B9BB4803C19C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FA8F7-83FD-4AC4-8789-259744136B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384AE-0798-4164-828D-B9BB4803C19C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FA8F7-83FD-4AC4-8789-259744136B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384AE-0798-4164-828D-B9BB4803C19C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FA8F7-83FD-4AC4-8789-259744136B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384AE-0798-4164-828D-B9BB4803C19C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FA8F7-83FD-4AC4-8789-259744136B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384AE-0798-4164-828D-B9BB4803C19C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FA8F7-83FD-4AC4-8789-259744136B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384AE-0798-4164-828D-B9BB4803C19C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FA8F7-83FD-4AC4-8789-259744136B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384AE-0798-4164-828D-B9BB4803C19C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FA8F7-83FD-4AC4-8789-259744136B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384AE-0798-4164-828D-B9BB4803C19C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FA8F7-83FD-4AC4-8789-259744136B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384AE-0798-4164-828D-B9BB4803C19C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FA8F7-83FD-4AC4-8789-259744136B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384AE-0798-4164-828D-B9BB4803C19C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FA8F7-83FD-4AC4-8789-259744136B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384AE-0798-4164-828D-B9BB4803C19C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FA8F7-83FD-4AC4-8789-259744136B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384AE-0798-4164-828D-B9BB4803C19C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FA8F7-83FD-4AC4-8789-259744136B8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4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7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II </a:t>
            </a:r>
            <a:r>
              <a:rPr lang="ru-RU" b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ЭЛЕКТРОМЕХАНИЧЕСКИЕ ПЕРЕХОДНЫЕ ПРОЦЕССЫ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/>
              <a:t>      </a:t>
            </a:r>
            <a:r>
              <a:rPr lang="ru-RU" sz="3600">
                <a:solidFill>
                  <a:srgbClr val="FF0000"/>
                </a:solidFill>
              </a:rPr>
              <a:t>3)</a:t>
            </a:r>
            <a:r>
              <a:rPr lang="ru-RU" sz="3600"/>
              <a:t> </a:t>
            </a:r>
            <a:r>
              <a:rPr lang="ru-RU" sz="3600">
                <a:solidFill>
                  <a:srgbClr val="FF0000"/>
                </a:solidFill>
              </a:rPr>
              <a:t>изменения режима</a:t>
            </a:r>
            <a:r>
              <a:rPr lang="ru-RU" sz="3600"/>
              <a:t> ЭС можно </a:t>
            </a:r>
          </a:p>
          <a:p>
            <a:pPr algn="just">
              <a:buFontTx/>
              <a:buNone/>
            </a:pPr>
            <a:r>
              <a:rPr lang="ru-RU" sz="3600"/>
              <a:t>отразить в схеме значениями новых </a:t>
            </a:r>
          </a:p>
          <a:p>
            <a:pPr algn="just">
              <a:buFontTx/>
              <a:buNone/>
            </a:pPr>
            <a:r>
              <a:rPr lang="ru-RU" sz="3600"/>
              <a:t>ЭДС, мощностей, сопротивлений.</a:t>
            </a:r>
          </a:p>
          <a:p>
            <a:pPr algn="just">
              <a:buFontTx/>
              <a:buNone/>
            </a:pPr>
            <a:r>
              <a:rPr lang="ru-RU" sz="3600">
                <a:solidFill>
                  <a:srgbClr val="FF0000"/>
                </a:solidFill>
              </a:rPr>
              <a:t>     4)</a:t>
            </a:r>
            <a:r>
              <a:rPr lang="ru-RU" sz="3600"/>
              <a:t> </a:t>
            </a:r>
            <a:r>
              <a:rPr lang="ru-RU" sz="3600">
                <a:solidFill>
                  <a:srgbClr val="FF0000"/>
                </a:solidFill>
              </a:rPr>
              <a:t>несимметричные режимы</a:t>
            </a:r>
            <a:r>
              <a:rPr lang="ru-RU" sz="3600"/>
              <a:t> можно </a:t>
            </a:r>
          </a:p>
          <a:p>
            <a:pPr algn="just">
              <a:buFontTx/>
              <a:buNone/>
            </a:pPr>
            <a:r>
              <a:rPr lang="ru-RU" sz="3600"/>
              <a:t>привести к симметричным с помощью </a:t>
            </a:r>
          </a:p>
          <a:p>
            <a:pPr algn="just">
              <a:buFontTx/>
              <a:buNone/>
            </a:pPr>
            <a:r>
              <a:rPr lang="ru-RU" sz="3600"/>
              <a:t>комплексных схем замещения.</a:t>
            </a:r>
          </a:p>
          <a:p>
            <a:pPr algn="just">
              <a:buFontTx/>
              <a:buNone/>
            </a:pPr>
            <a:r>
              <a:rPr lang="ru-RU" sz="3600"/>
              <a:t> Считается изменение частоты вращения </a:t>
            </a:r>
          </a:p>
          <a:p>
            <a:pPr algn="just">
              <a:buFontTx/>
              <a:buNone/>
            </a:pPr>
            <a:r>
              <a:rPr lang="ru-RU" sz="3600"/>
              <a:t>вызвано моментами, создаваемыми </a:t>
            </a:r>
          </a:p>
          <a:p>
            <a:pPr algn="just">
              <a:buFontTx/>
              <a:buNone/>
            </a:pPr>
            <a:r>
              <a:rPr lang="ru-RU" sz="3600"/>
              <a:t>токами прямой последовательности;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/>
              <a:t>   </a:t>
            </a:r>
            <a:r>
              <a:rPr lang="ru-RU" sz="3600">
                <a:solidFill>
                  <a:srgbClr val="FF0000"/>
                </a:solidFill>
              </a:rPr>
              <a:t>5)</a:t>
            </a:r>
            <a:r>
              <a:rPr lang="ru-RU" sz="3600"/>
              <a:t> </a:t>
            </a:r>
            <a:r>
              <a:rPr lang="ru-RU" sz="3600">
                <a:solidFill>
                  <a:srgbClr val="FF0000"/>
                </a:solidFill>
              </a:rPr>
              <a:t>можно</a:t>
            </a:r>
            <a:r>
              <a:rPr lang="ru-RU" sz="3600"/>
              <a:t> </a:t>
            </a:r>
            <a:r>
              <a:rPr lang="ru-RU" sz="3600">
                <a:solidFill>
                  <a:srgbClr val="FF0000"/>
                </a:solidFill>
              </a:rPr>
              <a:t>не учитывать</a:t>
            </a:r>
            <a:r>
              <a:rPr lang="ru-RU" sz="3600"/>
              <a:t> насыщение </a:t>
            </a:r>
          </a:p>
          <a:p>
            <a:pPr algn="just">
              <a:buFontTx/>
              <a:buNone/>
            </a:pPr>
            <a:r>
              <a:rPr lang="ru-RU" sz="3600"/>
              <a:t>стали генераторов и трансформаторов </a:t>
            </a:r>
          </a:p>
          <a:p>
            <a:pPr algn="just">
              <a:buFontTx/>
              <a:buNone/>
            </a:pPr>
            <a:r>
              <a:rPr lang="ru-RU" sz="3600"/>
              <a:t>или учитывать приближенно снижением </a:t>
            </a:r>
          </a:p>
          <a:p>
            <a:pPr algn="just">
              <a:buFontTx/>
              <a:buNone/>
            </a:pPr>
            <a:r>
              <a:rPr lang="ru-RU" sz="3600"/>
              <a:t>сопротивления до </a:t>
            </a:r>
          </a:p>
          <a:p>
            <a:pPr algn="just">
              <a:buFontTx/>
              <a:buNone/>
            </a:pPr>
            <a:r>
              <a:rPr lang="ru-RU" sz="3600">
                <a:solidFill>
                  <a:srgbClr val="FF0000"/>
                </a:solidFill>
              </a:rPr>
              <a:t>6) результирующее</a:t>
            </a:r>
            <a:r>
              <a:rPr lang="ru-RU" sz="3600"/>
              <a:t> потокосцепление ОВ </a:t>
            </a:r>
          </a:p>
          <a:p>
            <a:pPr algn="just">
              <a:buFontTx/>
              <a:buNone/>
            </a:pPr>
            <a:r>
              <a:rPr lang="ru-RU" sz="3600"/>
              <a:t>по продольной оси постоянно и </a:t>
            </a:r>
          </a:p>
          <a:p>
            <a:pPr algn="just">
              <a:buFontTx/>
              <a:buNone/>
            </a:pPr>
            <a:r>
              <a:rPr lang="ru-RU" sz="3600"/>
              <a:t>соответствует ЭДС на зажимах </a:t>
            </a:r>
          </a:p>
          <a:p>
            <a:pPr algn="just">
              <a:buFontTx/>
              <a:buNone/>
            </a:pPr>
            <a:r>
              <a:rPr lang="ru-RU" sz="3600"/>
              <a:t>генератора.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4191000" y="1931988"/>
          <a:ext cx="2819400" cy="735012"/>
        </p:xfrm>
        <a:graphic>
          <a:graphicData uri="http://schemas.openxmlformats.org/presentationml/2006/ole">
            <p:oleObj spid="_x0000_s1026" name="Формула" r:id="rId3" imgW="914400" imgH="2413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8229600" cy="1143000"/>
          </a:xfrm>
        </p:spPr>
        <p:txBody>
          <a:bodyPr/>
          <a:lstStyle/>
          <a:p>
            <a:r>
              <a:rPr lang="ru-RU" sz="4000">
                <a:solidFill>
                  <a:srgbClr val="0000CC"/>
                </a:solidFill>
              </a:rPr>
              <a:t>2.1 Статическая устойчивость электроэнергетической системы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52600"/>
            <a:ext cx="9144000" cy="5105400"/>
          </a:xfrm>
        </p:spPr>
        <p:txBody>
          <a:bodyPr/>
          <a:lstStyle/>
          <a:p>
            <a:pPr>
              <a:buFontTx/>
              <a:buNone/>
            </a:pPr>
            <a:r>
              <a:rPr lang="ru-RU" sz="3600"/>
              <a:t>В процессе работы ЭЭС есть </a:t>
            </a:r>
          </a:p>
          <a:p>
            <a:pPr>
              <a:buFontTx/>
              <a:buNone/>
            </a:pPr>
            <a:r>
              <a:rPr lang="ru-RU" sz="3600"/>
              <a:t>нормальное изменение нагрузки, и в </a:t>
            </a:r>
          </a:p>
          <a:p>
            <a:pPr>
              <a:buFontTx/>
              <a:buNone/>
            </a:pPr>
            <a:r>
              <a:rPr lang="ru-RU" sz="3600"/>
              <a:t>системе турбина-генератор происходит </a:t>
            </a:r>
          </a:p>
          <a:p>
            <a:pPr>
              <a:buFontTx/>
              <a:buNone/>
            </a:pPr>
            <a:r>
              <a:rPr lang="ru-RU" sz="3600"/>
              <a:t>изменение соотношений мощностей, т.е</a:t>
            </a:r>
          </a:p>
          <a:p>
            <a:pPr>
              <a:buFontTx/>
              <a:buNone/>
            </a:pPr>
            <a:r>
              <a:rPr lang="ru-RU" sz="3600"/>
              <a:t>нарушается баланс энергий. 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 sz="3600"/>
              <a:t> Уравнение баланса ЭМх ПП </a:t>
            </a:r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r>
              <a:rPr lang="ru-RU" sz="3600"/>
              <a:t>где </a:t>
            </a:r>
            <a:r>
              <a:rPr lang="ru-RU" sz="3600" b="1">
                <a:solidFill>
                  <a:srgbClr val="FF0000"/>
                </a:solidFill>
              </a:rPr>
              <a:t>Р</a:t>
            </a:r>
            <a:r>
              <a:rPr lang="ru-RU" sz="3600" b="1" baseline="-25000">
                <a:solidFill>
                  <a:srgbClr val="FF0000"/>
                </a:solidFill>
              </a:rPr>
              <a:t>Т</a:t>
            </a:r>
            <a:r>
              <a:rPr lang="ru-RU" sz="3600"/>
              <a:t> – мощность турбины в </a:t>
            </a:r>
          </a:p>
          <a:p>
            <a:pPr>
              <a:buFontTx/>
              <a:buNone/>
            </a:pPr>
            <a:r>
              <a:rPr lang="ru-RU" sz="3600"/>
              <a:t>установившемся режиме,</a:t>
            </a:r>
          </a:p>
          <a:p>
            <a:pPr>
              <a:buFontTx/>
              <a:buNone/>
            </a:pPr>
            <a:r>
              <a:rPr lang="ru-RU" sz="3600" b="1">
                <a:solidFill>
                  <a:srgbClr val="FF0000"/>
                </a:solidFill>
              </a:rPr>
              <a:t>Р</a:t>
            </a:r>
            <a:r>
              <a:rPr lang="ru-RU" sz="3600" b="1" baseline="-25000">
                <a:solidFill>
                  <a:srgbClr val="FF0000"/>
                </a:solidFill>
              </a:rPr>
              <a:t>ЭЛ</a:t>
            </a:r>
            <a:r>
              <a:rPr lang="ru-RU" sz="3600"/>
              <a:t> – электромагнитная мощность </a:t>
            </a:r>
          </a:p>
          <a:p>
            <a:pPr>
              <a:buFontTx/>
              <a:buNone/>
            </a:pPr>
            <a:r>
              <a:rPr lang="ru-RU" sz="3600"/>
              <a:t>генератора,</a:t>
            </a:r>
          </a:p>
          <a:p>
            <a:pPr>
              <a:buFontTx/>
              <a:buNone/>
            </a:pPr>
            <a:r>
              <a:rPr lang="ru-RU" sz="3600" b="1">
                <a:solidFill>
                  <a:srgbClr val="FF0000"/>
                </a:solidFill>
              </a:rPr>
              <a:t>Р</a:t>
            </a:r>
            <a:r>
              <a:rPr lang="ru-RU" sz="3600" b="1" baseline="-25000">
                <a:solidFill>
                  <a:srgbClr val="FF0000"/>
                </a:solidFill>
              </a:rPr>
              <a:t>ПОТ</a:t>
            </a:r>
            <a:r>
              <a:rPr lang="ru-RU" sz="3600"/>
              <a:t> – потери мощности в агрегате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762000" y="477838"/>
          <a:ext cx="7086600" cy="2874962"/>
        </p:xfrm>
        <a:graphic>
          <a:graphicData uri="http://schemas.openxmlformats.org/presentationml/2006/ole">
            <p:oleObj spid="_x0000_s2050" name="Формула" r:id="rId3" imgW="1346040" imgH="5457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noFill/>
        </p:spPr>
        <p:txBody>
          <a:bodyPr/>
          <a:lstStyle/>
          <a:p>
            <a:pPr>
              <a:buFontTx/>
              <a:buNone/>
            </a:pPr>
            <a:r>
              <a:rPr lang="ru-RU" sz="3600" b="1">
                <a:solidFill>
                  <a:srgbClr val="FF0000"/>
                </a:solidFill>
              </a:rPr>
              <a:t>Р</a:t>
            </a:r>
            <a:r>
              <a:rPr lang="en-US" sz="3600" b="1" baseline="-25000">
                <a:solidFill>
                  <a:srgbClr val="FF0000"/>
                </a:solidFill>
              </a:rPr>
              <a:t>d</a:t>
            </a:r>
            <a:r>
              <a:rPr lang="ru-RU" sz="3600"/>
              <a:t> – демпферный коэффициент,</a:t>
            </a:r>
            <a:endParaRPr lang="ru-RU" sz="3600">
              <a:sym typeface="Symbol" pitchFamily="18" charset="2"/>
            </a:endParaRPr>
          </a:p>
          <a:p>
            <a:pPr>
              <a:buFont typeface="Symbol" pitchFamily="18" charset="2"/>
              <a:buNone/>
            </a:pPr>
            <a:r>
              <a:rPr lang="ru-RU" sz="3600">
                <a:latin typeface="Symbol" pitchFamily="18" charset="2"/>
              </a:rPr>
              <a:t> </a:t>
            </a:r>
            <a:r>
              <a:rPr lang="en-US" sz="3600" b="1">
                <a:solidFill>
                  <a:srgbClr val="FF0000"/>
                </a:solidFill>
                <a:latin typeface="Symbol" pitchFamily="18" charset="2"/>
              </a:rPr>
              <a:t>d </a:t>
            </a:r>
            <a:r>
              <a:rPr lang="ru-RU" sz="3600" b="1"/>
              <a:t>-</a:t>
            </a:r>
            <a:r>
              <a:rPr lang="ru-RU" sz="3600"/>
              <a:t> угол, определяющий положение продольной оси в пространстве,</a:t>
            </a:r>
            <a:endParaRPr lang="en-US" sz="3600"/>
          </a:p>
          <a:p>
            <a:pPr>
              <a:buFontTx/>
              <a:buNone/>
            </a:pPr>
            <a:r>
              <a:rPr lang="en-US" sz="3600" b="1">
                <a:solidFill>
                  <a:srgbClr val="FF0000"/>
                </a:solidFill>
              </a:rPr>
              <a:t>T</a:t>
            </a:r>
            <a:r>
              <a:rPr lang="en-US" sz="3600" b="1" baseline="-25000">
                <a:solidFill>
                  <a:srgbClr val="FF0000"/>
                </a:solidFill>
              </a:rPr>
              <a:t>J</a:t>
            </a:r>
            <a:r>
              <a:rPr lang="en-US" sz="3600" b="1">
                <a:solidFill>
                  <a:srgbClr val="FF0000"/>
                </a:solidFill>
              </a:rPr>
              <a:t> </a:t>
            </a:r>
            <a:r>
              <a:rPr lang="ru-RU" sz="3600"/>
              <a:t> - постоянная инерции вращающихся </a:t>
            </a:r>
          </a:p>
          <a:p>
            <a:pPr>
              <a:buFontTx/>
              <a:buNone/>
            </a:pPr>
            <a:r>
              <a:rPr lang="ru-RU" sz="3600"/>
              <a:t>частей турбины и генератора.</a:t>
            </a:r>
            <a:endParaRPr lang="en-US" sz="3600"/>
          </a:p>
          <a:p>
            <a:pPr>
              <a:buFontTx/>
              <a:buNone/>
            </a:pPr>
            <a:endParaRPr lang="en-US" sz="3600"/>
          </a:p>
          <a:p>
            <a:pPr>
              <a:buFontTx/>
              <a:buNone/>
            </a:pPr>
            <a:endParaRPr lang="en-US" sz="3600"/>
          </a:p>
          <a:p>
            <a:pPr algn="just">
              <a:buFontTx/>
              <a:buNone/>
            </a:pPr>
            <a:r>
              <a:rPr lang="ru-RU"/>
              <a:t>где  </a:t>
            </a:r>
            <a:r>
              <a:rPr lang="en-US"/>
              <a:t>            </a:t>
            </a:r>
            <a:r>
              <a:rPr lang="ru-RU"/>
              <a:t>- маховый момент инерции,</a:t>
            </a:r>
            <a:endParaRPr lang="en-US"/>
          </a:p>
          <a:p>
            <a:pPr algn="just">
              <a:buFontTx/>
              <a:buNone/>
            </a:pPr>
            <a:r>
              <a:rPr lang="en-US" sz="3600" b="1">
                <a:solidFill>
                  <a:srgbClr val="FF0000"/>
                </a:solidFill>
              </a:rPr>
              <a:t>n</a:t>
            </a:r>
            <a:r>
              <a:rPr lang="ru-RU" sz="3600" b="1" baseline="-25000">
                <a:solidFill>
                  <a:srgbClr val="FF0000"/>
                </a:solidFill>
              </a:rPr>
              <a:t>0</a:t>
            </a:r>
            <a:r>
              <a:rPr lang="ru-RU"/>
              <a:t> – синхронная частота вращения,</a:t>
            </a:r>
          </a:p>
          <a:p>
            <a:pPr algn="just">
              <a:buFontTx/>
              <a:buNone/>
            </a:pPr>
            <a:r>
              <a:rPr lang="ru-RU" sz="3600" b="1">
                <a:solidFill>
                  <a:srgbClr val="FF0000"/>
                </a:solidFill>
              </a:rPr>
              <a:t>Р</a:t>
            </a:r>
            <a:r>
              <a:rPr lang="ru-RU" sz="3600" b="1" baseline="-25000">
                <a:solidFill>
                  <a:srgbClr val="FF0000"/>
                </a:solidFill>
              </a:rPr>
              <a:t>НОМ</a:t>
            </a:r>
            <a:r>
              <a:rPr lang="ru-RU"/>
              <a:t> – номинальная мощность агрегата.</a:t>
            </a:r>
            <a:endParaRPr lang="ru-RU" sz="3600"/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457200" y="3048000"/>
          <a:ext cx="8458200" cy="1493838"/>
        </p:xfrm>
        <a:graphic>
          <a:graphicData uri="http://schemas.openxmlformats.org/presentationml/2006/ole">
            <p:oleObj spid="_x0000_s3074" name="Формула" r:id="rId3" imgW="1726451" imgH="304668" progId="Equation.3">
              <p:embed/>
            </p:oleObj>
          </a:graphicData>
        </a:graphic>
      </p:graphicFrame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914400" y="4430713"/>
          <a:ext cx="1371600" cy="674687"/>
        </p:xfrm>
        <a:graphic>
          <a:graphicData uri="http://schemas.openxmlformats.org/presentationml/2006/ole">
            <p:oleObj spid="_x0000_s3075" name="Формула" r:id="rId4" imgW="558800" imgH="279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3600"/>
              <a:t> </a:t>
            </a:r>
            <a:r>
              <a:rPr lang="ru-RU" sz="3600"/>
              <a:t> и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3600"/>
          </a:p>
          <a:p>
            <a:pPr>
              <a:lnSpc>
                <a:spcPct val="80000"/>
              </a:lnSpc>
              <a:buFontTx/>
              <a:buNone/>
            </a:pPr>
            <a:endParaRPr lang="ru-RU" sz="2000"/>
          </a:p>
          <a:p>
            <a:pPr>
              <a:lnSpc>
                <a:spcPct val="80000"/>
              </a:lnSpc>
              <a:buFontTx/>
              <a:buNone/>
            </a:pPr>
            <a:endParaRPr lang="ru-RU" sz="2000"/>
          </a:p>
          <a:p>
            <a:pPr>
              <a:lnSpc>
                <a:spcPct val="80000"/>
              </a:lnSpc>
              <a:buFontTx/>
              <a:buNone/>
            </a:pPr>
            <a:endParaRPr lang="ru-RU" sz="3600"/>
          </a:p>
          <a:p>
            <a:pPr>
              <a:lnSpc>
                <a:spcPct val="80000"/>
              </a:lnSpc>
              <a:buFontTx/>
              <a:buNone/>
            </a:pPr>
            <a:endParaRPr lang="ru-RU" sz="3600"/>
          </a:p>
          <a:p>
            <a:pPr>
              <a:lnSpc>
                <a:spcPct val="80000"/>
              </a:lnSpc>
              <a:buFontTx/>
              <a:buNone/>
            </a:pPr>
            <a:r>
              <a:rPr lang="ru-RU"/>
              <a:t>где </a:t>
            </a:r>
            <a:r>
              <a:rPr lang="ru-RU" b="1">
                <a:solidFill>
                  <a:srgbClr val="FF0000"/>
                </a:solidFill>
                <a:sym typeface="Symbol" pitchFamily="18" charset="2"/>
              </a:rPr>
              <a:t></a:t>
            </a:r>
            <a:r>
              <a:rPr lang="ru-RU" b="1">
                <a:solidFill>
                  <a:srgbClr val="FF0000"/>
                </a:solidFill>
              </a:rPr>
              <a:t> </a:t>
            </a:r>
            <a:r>
              <a:rPr lang="ru-RU"/>
              <a:t>- угловая скорость, </a:t>
            </a:r>
            <a:endParaRPr lang="ru-RU">
              <a:sym typeface="Symbol" pitchFamily="18" charset="2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b="1">
                <a:solidFill>
                  <a:srgbClr val="FF0000"/>
                </a:solidFill>
                <a:sym typeface="Symbol" pitchFamily="18" charset="2"/>
              </a:rPr>
              <a:t></a:t>
            </a:r>
            <a:r>
              <a:rPr lang="ru-RU"/>
              <a:t> - угловое ускорение вращающихся      масс.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3600"/>
              <a:t>При </a:t>
            </a:r>
            <a:r>
              <a:rPr lang="ru-RU" sz="3600" b="1">
                <a:solidFill>
                  <a:srgbClr val="FF0000"/>
                </a:solidFill>
              </a:rPr>
              <a:t>Р</a:t>
            </a:r>
            <a:r>
              <a:rPr lang="ru-RU" sz="3600" b="1" baseline="-25000">
                <a:solidFill>
                  <a:srgbClr val="FF0000"/>
                </a:solidFill>
              </a:rPr>
              <a:t>Т</a:t>
            </a:r>
            <a:r>
              <a:rPr lang="ru-RU" sz="3600" b="1">
                <a:solidFill>
                  <a:srgbClr val="FF0000"/>
                </a:solidFill>
              </a:rPr>
              <a:t> - Р</a:t>
            </a:r>
            <a:r>
              <a:rPr lang="ru-RU" sz="3600" b="1" baseline="-25000">
                <a:solidFill>
                  <a:srgbClr val="FF0000"/>
                </a:solidFill>
              </a:rPr>
              <a:t>ЭЛ</a:t>
            </a:r>
            <a:r>
              <a:rPr lang="ru-RU" sz="3600" b="1">
                <a:solidFill>
                  <a:srgbClr val="FF0000"/>
                </a:solidFill>
                <a:sym typeface="Symbol" pitchFamily="18" charset="2"/>
              </a:rPr>
              <a:t></a:t>
            </a:r>
            <a:r>
              <a:rPr lang="ru-RU" sz="3600" b="1">
                <a:solidFill>
                  <a:srgbClr val="FF0000"/>
                </a:solidFill>
              </a:rPr>
              <a:t> 0</a:t>
            </a:r>
            <a:r>
              <a:rPr lang="ru-RU" sz="3600"/>
              <a:t>  - тормозящий момент, а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3600"/>
              <a:t>при </a:t>
            </a:r>
            <a:r>
              <a:rPr lang="ru-RU" sz="3600" b="1">
                <a:solidFill>
                  <a:srgbClr val="FF0000"/>
                </a:solidFill>
              </a:rPr>
              <a:t>Р</a:t>
            </a:r>
            <a:r>
              <a:rPr lang="ru-RU" sz="3600" b="1" baseline="-25000">
                <a:solidFill>
                  <a:srgbClr val="FF0000"/>
                </a:solidFill>
              </a:rPr>
              <a:t>Т</a:t>
            </a:r>
            <a:r>
              <a:rPr lang="ru-RU" sz="3600" b="1">
                <a:solidFill>
                  <a:srgbClr val="FF0000"/>
                </a:solidFill>
              </a:rPr>
              <a:t> - Р</a:t>
            </a:r>
            <a:r>
              <a:rPr lang="ru-RU" sz="3600" b="1" baseline="-25000">
                <a:solidFill>
                  <a:srgbClr val="FF0000"/>
                </a:solidFill>
              </a:rPr>
              <a:t>ЭЛ</a:t>
            </a:r>
            <a:r>
              <a:rPr lang="ru-RU" sz="3600" b="1">
                <a:solidFill>
                  <a:srgbClr val="FF0000"/>
                </a:solidFill>
              </a:rPr>
              <a:t> </a:t>
            </a:r>
            <a:r>
              <a:rPr lang="ru-RU" sz="3600" b="1">
                <a:solidFill>
                  <a:srgbClr val="FF0000"/>
                </a:solidFill>
                <a:sym typeface="Symbol" pitchFamily="18" charset="2"/>
              </a:rPr>
              <a:t></a:t>
            </a:r>
            <a:r>
              <a:rPr lang="ru-RU" sz="3600" b="1">
                <a:solidFill>
                  <a:srgbClr val="FF0000"/>
                </a:solidFill>
              </a:rPr>
              <a:t>0</a:t>
            </a:r>
            <a:r>
              <a:rPr lang="ru-RU" sz="3600"/>
              <a:t> – момент ускорения.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3600"/>
              <a:t>Небаланс возникает  с изменением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3600"/>
              <a:t>нагрузки и покрывается энергией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3600"/>
              <a:t>вращающихся масс.</a:t>
            </a:r>
            <a:endParaRPr lang="ru-RU" sz="800"/>
          </a:p>
          <a:p>
            <a:pPr>
              <a:lnSpc>
                <a:spcPct val="80000"/>
              </a:lnSpc>
              <a:buFontTx/>
              <a:buNone/>
            </a:pPr>
            <a:endParaRPr lang="ru-RU" sz="800"/>
          </a:p>
          <a:p>
            <a:pPr>
              <a:lnSpc>
                <a:spcPct val="80000"/>
              </a:lnSpc>
              <a:buFontTx/>
              <a:buNone/>
            </a:pPr>
            <a:r>
              <a:rPr lang="ru-RU" sz="800"/>
              <a:t> 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990600" y="95250"/>
          <a:ext cx="8229600" cy="2724150"/>
        </p:xfrm>
        <a:graphic>
          <a:graphicData uri="http://schemas.openxmlformats.org/presentationml/2006/ole">
            <p:oleObj spid="_x0000_s4098" name="Формула" r:id="rId3" imgW="1841400" imgH="609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 sz="3600">
                <a:solidFill>
                  <a:srgbClr val="FF0000"/>
                </a:solidFill>
              </a:rPr>
              <a:t>Изменение</a:t>
            </a:r>
            <a:r>
              <a:rPr lang="ru-RU" sz="3600"/>
              <a:t> частоты вращения </a:t>
            </a:r>
          </a:p>
          <a:p>
            <a:pPr>
              <a:buFontTx/>
              <a:buNone/>
            </a:pPr>
            <a:r>
              <a:rPr lang="ru-RU" sz="3600"/>
              <a:t>генератора влияет на устойчивость. </a:t>
            </a:r>
          </a:p>
          <a:p>
            <a:pPr>
              <a:buFontTx/>
              <a:buNone/>
            </a:pPr>
            <a:r>
              <a:rPr lang="ru-RU" sz="3600">
                <a:solidFill>
                  <a:srgbClr val="FF0000"/>
                </a:solidFill>
              </a:rPr>
              <a:t>При</a:t>
            </a:r>
            <a:r>
              <a:rPr lang="ru-RU" sz="3600"/>
              <a:t> номинальном скольжении и загрузке </a:t>
            </a:r>
          </a:p>
          <a:p>
            <a:pPr>
              <a:buFontTx/>
              <a:buNone/>
            </a:pPr>
            <a:r>
              <a:rPr lang="ru-RU" sz="3600"/>
              <a:t>агрегата                           – изменение </a:t>
            </a:r>
            <a:r>
              <a:rPr lang="en-US" sz="3600" b="1">
                <a:solidFill>
                  <a:srgbClr val="FF0000"/>
                </a:solidFill>
                <a:latin typeface="Symbol" pitchFamily="18" charset="2"/>
              </a:rPr>
              <a:t>w</a:t>
            </a:r>
            <a:r>
              <a:rPr lang="en-US" sz="3600">
                <a:latin typeface="Symbol" pitchFamily="18" charset="2"/>
              </a:rPr>
              <a:t> </a:t>
            </a:r>
          </a:p>
          <a:p>
            <a:pPr>
              <a:buFontTx/>
              <a:buNone/>
            </a:pPr>
            <a:r>
              <a:rPr lang="ru-RU" sz="3600"/>
              <a:t>влечет за собой изменение мощности.</a:t>
            </a:r>
          </a:p>
          <a:p>
            <a:pPr>
              <a:buFontTx/>
              <a:buNone/>
            </a:pPr>
            <a:r>
              <a:rPr lang="ru-RU" sz="3600">
                <a:solidFill>
                  <a:srgbClr val="FF0000"/>
                </a:solidFill>
              </a:rPr>
              <a:t>Реактивная</a:t>
            </a:r>
            <a:r>
              <a:rPr lang="ru-RU" sz="3600"/>
              <a:t> мощность от </a:t>
            </a:r>
            <a:r>
              <a:rPr lang="en-US" sz="3600" b="1">
                <a:solidFill>
                  <a:srgbClr val="FF0000"/>
                </a:solidFill>
                <a:latin typeface="Symbol" pitchFamily="18" charset="2"/>
              </a:rPr>
              <a:t>w</a:t>
            </a:r>
            <a:r>
              <a:rPr lang="ru-RU" sz="3600" b="1">
                <a:solidFill>
                  <a:srgbClr val="FF0000"/>
                </a:solidFill>
                <a:latin typeface="Symbol" pitchFamily="18" charset="2"/>
              </a:rPr>
              <a:t> </a:t>
            </a:r>
            <a:r>
              <a:rPr lang="ru-RU" sz="3600"/>
              <a:t>-</a:t>
            </a:r>
            <a:r>
              <a:rPr lang="en-US" sz="3600">
                <a:latin typeface="Symbol" pitchFamily="18" charset="2"/>
              </a:rPr>
              <a:t> </a:t>
            </a:r>
            <a:endParaRPr lang="ru-RU" sz="3600">
              <a:latin typeface="Symbol" pitchFamily="18" charset="2"/>
            </a:endParaRPr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r>
              <a:rPr lang="ru-RU" sz="3600"/>
              <a:t>с</a:t>
            </a:r>
            <a:r>
              <a:rPr lang="ru-RU" sz="3600" b="1">
                <a:solidFill>
                  <a:srgbClr val="FF0000"/>
                </a:solidFill>
              </a:rPr>
              <a:t> </a:t>
            </a:r>
            <a:r>
              <a:rPr lang="ru-RU" sz="3600"/>
              <a:t>повышением </a:t>
            </a:r>
            <a:r>
              <a:rPr lang="en-US" sz="3600" b="1">
                <a:solidFill>
                  <a:srgbClr val="FF0000"/>
                </a:solidFill>
                <a:latin typeface="Symbol" pitchFamily="18" charset="2"/>
              </a:rPr>
              <a:t>w</a:t>
            </a:r>
            <a:r>
              <a:rPr lang="ru-RU" sz="3600" b="1">
                <a:solidFill>
                  <a:srgbClr val="FF0000"/>
                </a:solidFill>
                <a:latin typeface="Symbol" pitchFamily="18" charset="2"/>
              </a:rPr>
              <a:t> - </a:t>
            </a:r>
            <a:r>
              <a:rPr lang="en-US" sz="3600">
                <a:solidFill>
                  <a:srgbClr val="FF0000"/>
                </a:solidFill>
              </a:rPr>
              <a:t>Q</a:t>
            </a:r>
            <a:r>
              <a:rPr lang="ru-RU" sz="3600"/>
              <a:t> намагничивания </a:t>
            </a:r>
          </a:p>
          <a:p>
            <a:pPr>
              <a:buFontTx/>
              <a:buNone/>
            </a:pPr>
            <a:r>
              <a:rPr lang="ru-RU" sz="3600"/>
              <a:t>снижается, так как уменьшается </a:t>
            </a:r>
          </a:p>
          <a:p>
            <a:pPr>
              <a:buFontTx/>
              <a:buNone/>
            </a:pPr>
            <a:r>
              <a:rPr lang="ru-RU" sz="3600"/>
              <a:t>насыщение, </a:t>
            </a:r>
            <a:r>
              <a:rPr lang="en-US" sz="3600">
                <a:solidFill>
                  <a:srgbClr val="FF0000"/>
                </a:solidFill>
              </a:rPr>
              <a:t>Q</a:t>
            </a:r>
            <a:r>
              <a:rPr lang="ru-RU" sz="3600"/>
              <a:t> рассеяния увеличивается.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2057400" y="1962150"/>
          <a:ext cx="3048000" cy="704850"/>
        </p:xfrm>
        <a:graphic>
          <a:graphicData uri="http://schemas.openxmlformats.org/presentationml/2006/ole">
            <p:oleObj spid="_x0000_s5122" name="Формула" r:id="rId3" imgW="1028520" imgH="241200" progId="Equation.3">
              <p:embed/>
            </p:oleObj>
          </a:graphicData>
        </a:graphic>
      </p:graphicFrame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533400" y="3897313"/>
          <a:ext cx="3124200" cy="750887"/>
        </p:xfrm>
        <a:graphic>
          <a:graphicData uri="http://schemas.openxmlformats.org/presentationml/2006/ole">
            <p:oleObj spid="_x0000_s5123" name="Формула" r:id="rId4" imgW="1231366" imgH="291973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Статические характеристики нагрузки ЭЭС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1628775" y="533400"/>
          <a:ext cx="5716588" cy="6324600"/>
        </p:xfrm>
        <a:graphic>
          <a:graphicData uri="http://schemas.openxmlformats.org/presentationml/2006/ole">
            <p:oleObj spid="_x0000_s6146" name="Visio" r:id="rId3" imgW="1578054" imgH="1739503" progId="Visio.Drawing.6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В </a:t>
            </a:r>
            <a:r>
              <a:rPr lang="ru-RU" sz="3600"/>
              <a:t>установившемся режиме существует </a:t>
            </a:r>
          </a:p>
          <a:p>
            <a:pPr>
              <a:buFontTx/>
              <a:buNone/>
            </a:pPr>
            <a:r>
              <a:rPr lang="ru-RU" sz="3600"/>
              <a:t>равновесие между энергией источника </a:t>
            </a:r>
          </a:p>
          <a:p>
            <a:pPr>
              <a:buFontTx/>
              <a:buNone/>
            </a:pPr>
            <a:r>
              <a:rPr lang="ru-RU" sz="3600">
                <a:solidFill>
                  <a:srgbClr val="FF0000"/>
                </a:solidFill>
              </a:rPr>
              <a:t>W</a:t>
            </a:r>
            <a:r>
              <a:rPr lang="ru-RU" sz="4800" baseline="-25000">
                <a:solidFill>
                  <a:srgbClr val="FF0000"/>
                </a:solidFill>
              </a:rPr>
              <a:t>r</a:t>
            </a:r>
            <a:r>
              <a:rPr lang="ru-RU" sz="3600"/>
              <a:t>, поступающей в систему извне, и </a:t>
            </a:r>
          </a:p>
          <a:p>
            <a:pPr>
              <a:buFontTx/>
              <a:buNone/>
            </a:pPr>
            <a:r>
              <a:rPr lang="ru-RU" sz="3600"/>
              <a:t>энергией, расходуемой в нагрузке и на </a:t>
            </a:r>
          </a:p>
          <a:p>
            <a:pPr>
              <a:buFontTx/>
              <a:buNone/>
            </a:pPr>
            <a:r>
              <a:rPr lang="ru-RU" sz="3600"/>
              <a:t>покрытие потерь. </a:t>
            </a:r>
          </a:p>
          <a:p>
            <a:pPr>
              <a:buFontTx/>
              <a:buNone/>
            </a:pPr>
            <a:r>
              <a:rPr lang="ru-RU" sz="3600"/>
              <a:t>Обозначим контролируемый параметр </a:t>
            </a:r>
          </a:p>
          <a:p>
            <a:pPr>
              <a:buFontTx/>
              <a:buNone/>
            </a:pPr>
            <a:r>
              <a:rPr lang="ru-RU" sz="3600"/>
              <a:t>режима </a:t>
            </a:r>
            <a:r>
              <a:rPr lang="ru-RU" sz="3600" b="1">
                <a:solidFill>
                  <a:srgbClr val="FF0000"/>
                </a:solidFill>
              </a:rPr>
              <a:t>П</a:t>
            </a:r>
            <a:r>
              <a:rPr lang="ru-RU" sz="3600" b="1"/>
              <a:t>.</a:t>
            </a:r>
            <a:r>
              <a:rPr lang="ru-RU" sz="3600"/>
              <a:t> При</a:t>
            </a:r>
            <a:r>
              <a:rPr lang="ru-RU" sz="3600">
                <a:solidFill>
                  <a:srgbClr val="FF0000"/>
                </a:solidFill>
              </a:rPr>
              <a:t> </a:t>
            </a:r>
            <a:r>
              <a:rPr lang="ru-RU" sz="3600" b="1">
                <a:solidFill>
                  <a:srgbClr val="FF0000"/>
                </a:solidFill>
              </a:rPr>
              <a:t>ΔП </a:t>
            </a:r>
            <a:r>
              <a:rPr lang="ru-RU"/>
              <a:t> </a:t>
            </a:r>
            <a:r>
              <a:rPr lang="ru-RU" sz="3600"/>
              <a:t>баланс нарушается.</a:t>
            </a:r>
          </a:p>
          <a:p>
            <a:pPr>
              <a:buFontTx/>
              <a:buNone/>
            </a:pP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>
                <a:solidFill>
                  <a:srgbClr val="0000CC"/>
                </a:solidFill>
              </a:rPr>
              <a:t>2.1 Понятие устойчивости электроэнергетической системы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8458200" cy="51816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sz="3600">
                <a:solidFill>
                  <a:srgbClr val="FF0000"/>
                </a:solidFill>
              </a:rPr>
              <a:t>Устойчивость –</a:t>
            </a:r>
            <a:r>
              <a:rPr lang="ru-RU" sz="3600"/>
              <a:t> свойство системы </a:t>
            </a:r>
            <a:endParaRPr lang="en-US" sz="3600"/>
          </a:p>
          <a:p>
            <a:pPr algn="just">
              <a:buFontTx/>
              <a:buNone/>
            </a:pPr>
            <a:r>
              <a:rPr lang="ru-RU" sz="3600"/>
              <a:t>поддерживать заданные параметры в </a:t>
            </a:r>
            <a:endParaRPr lang="en-US" sz="3600"/>
          </a:p>
          <a:p>
            <a:pPr algn="just">
              <a:buFontTx/>
              <a:buNone/>
            </a:pPr>
            <a:r>
              <a:rPr lang="ru-RU" sz="3600"/>
              <a:t>допустимых пределах.</a:t>
            </a:r>
            <a:endParaRPr lang="en-US" sz="3600"/>
          </a:p>
          <a:p>
            <a:pPr algn="just">
              <a:buFontTx/>
              <a:buNone/>
            </a:pPr>
            <a:r>
              <a:rPr lang="ru-RU" sz="3600">
                <a:solidFill>
                  <a:srgbClr val="FF0000"/>
                </a:solidFill>
              </a:rPr>
              <a:t>Режимы работы систем</a:t>
            </a:r>
            <a:r>
              <a:rPr lang="ru-RU" sz="3600"/>
              <a:t>:</a:t>
            </a:r>
          </a:p>
          <a:p>
            <a:pPr algn="just">
              <a:buFontTx/>
              <a:buNone/>
            </a:pPr>
            <a:r>
              <a:rPr lang="ru-RU" sz="3600"/>
              <a:t>статический и  динамический.</a:t>
            </a:r>
          </a:p>
          <a:p>
            <a:pPr algn="just">
              <a:buFontTx/>
              <a:buNone/>
            </a:pPr>
            <a:r>
              <a:rPr lang="ru-RU" sz="3600"/>
              <a:t>Устойчивость статическая и </a:t>
            </a:r>
          </a:p>
          <a:p>
            <a:pPr algn="just">
              <a:buFontTx/>
              <a:buNone/>
            </a:pPr>
            <a:r>
              <a:rPr lang="ru-RU" sz="3600"/>
              <a:t>динамическая</a:t>
            </a:r>
          </a:p>
          <a:p>
            <a:pPr algn="just">
              <a:buFontTx/>
              <a:buNone/>
            </a:pP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sz="3600">
                <a:solidFill>
                  <a:srgbClr val="FF0000"/>
                </a:solidFill>
              </a:rPr>
              <a:t>Статический</a:t>
            </a:r>
            <a:r>
              <a:rPr lang="ru-RU" sz="3600"/>
              <a:t> режим работы – </a:t>
            </a:r>
          </a:p>
          <a:p>
            <a:pPr algn="just">
              <a:buFontTx/>
              <a:buNone/>
            </a:pPr>
            <a:r>
              <a:rPr lang="ru-RU" sz="3600"/>
              <a:t>контролируемые параметры изменяются </a:t>
            </a:r>
          </a:p>
          <a:p>
            <a:pPr algn="just">
              <a:buFontTx/>
              <a:buNone/>
            </a:pPr>
            <a:r>
              <a:rPr lang="ru-RU" sz="3600"/>
              <a:t>во времени, (напряжение) или не</a:t>
            </a:r>
          </a:p>
          <a:p>
            <a:pPr algn="just">
              <a:buFontTx/>
              <a:buNone/>
            </a:pPr>
            <a:r>
              <a:rPr lang="ru-RU" sz="3600"/>
              <a:t>изменяются.</a:t>
            </a:r>
          </a:p>
          <a:p>
            <a:pPr algn="just">
              <a:buFontTx/>
              <a:buNone/>
            </a:pPr>
            <a:r>
              <a:rPr lang="ru-RU" sz="3600"/>
              <a:t>Система работает в равновесном </a:t>
            </a:r>
          </a:p>
          <a:p>
            <a:pPr algn="just">
              <a:buFontTx/>
              <a:buNone/>
            </a:pPr>
            <a:r>
              <a:rPr lang="ru-RU" sz="3600"/>
              <a:t>состоянии.</a:t>
            </a:r>
          </a:p>
          <a:p>
            <a:pPr algn="just">
              <a:buFontTx/>
              <a:buNone/>
            </a:pPr>
            <a:r>
              <a:rPr lang="ru-RU" sz="3600">
                <a:solidFill>
                  <a:srgbClr val="FF0000"/>
                </a:solidFill>
              </a:rPr>
              <a:t>Динамический</a:t>
            </a:r>
            <a:r>
              <a:rPr lang="ru-RU" sz="3600"/>
              <a:t> режим отражает работу </a:t>
            </a:r>
          </a:p>
          <a:p>
            <a:pPr algn="just">
              <a:buFontTx/>
              <a:buNone/>
            </a:pPr>
            <a:r>
              <a:rPr lang="ru-RU" sz="3600"/>
              <a:t>системы при изменяющихся параметрах </a:t>
            </a:r>
          </a:p>
          <a:p>
            <a:pPr algn="just">
              <a:buFontTx/>
              <a:buNone/>
            </a:pPr>
            <a:r>
              <a:rPr lang="ru-RU" sz="3600"/>
              <a:t>контролируемых величин.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 sz="3600">
                <a:solidFill>
                  <a:srgbClr val="FF0000"/>
                </a:solidFill>
              </a:rPr>
              <a:t>Статическая устойчивость</a:t>
            </a:r>
            <a:r>
              <a:rPr lang="ru-RU" sz="3600"/>
              <a:t> ЭС </a:t>
            </a:r>
            <a:r>
              <a:rPr lang="ru-RU" sz="3600" i="1"/>
              <a:t>- </a:t>
            </a:r>
            <a:r>
              <a:rPr lang="ru-RU" sz="3600"/>
              <a:t>это </a:t>
            </a:r>
          </a:p>
          <a:p>
            <a:pPr>
              <a:buFontTx/>
              <a:buNone/>
            </a:pPr>
            <a:r>
              <a:rPr lang="ru-RU" sz="3600"/>
              <a:t>устойчивость при малых возмущениях </a:t>
            </a:r>
          </a:p>
          <a:p>
            <a:pPr>
              <a:buFontTx/>
              <a:buNone/>
            </a:pPr>
            <a:r>
              <a:rPr lang="ru-RU" sz="3600"/>
              <a:t>режима. ЭЭС стремиться восстановить </a:t>
            </a:r>
          </a:p>
          <a:p>
            <a:pPr>
              <a:buFontTx/>
              <a:buNone/>
            </a:pPr>
            <a:r>
              <a:rPr lang="ru-RU" sz="3600"/>
              <a:t>заданные параметры. Состояние </a:t>
            </a:r>
          </a:p>
          <a:p>
            <a:pPr>
              <a:buFontTx/>
              <a:buNone/>
            </a:pPr>
            <a:r>
              <a:rPr lang="ru-RU" sz="3600"/>
              <a:t>системы устойчивое. Это нормальный </a:t>
            </a:r>
          </a:p>
          <a:p>
            <a:pPr>
              <a:buFontTx/>
              <a:buNone/>
            </a:pPr>
            <a:r>
              <a:rPr lang="ru-RU" sz="3600"/>
              <a:t>ПП.</a:t>
            </a:r>
          </a:p>
          <a:p>
            <a:pPr>
              <a:buFontTx/>
              <a:buNone/>
            </a:pPr>
            <a:r>
              <a:rPr lang="ru-RU" sz="3600">
                <a:solidFill>
                  <a:srgbClr val="FF0000"/>
                </a:solidFill>
              </a:rPr>
              <a:t>При значительных</a:t>
            </a:r>
            <a:r>
              <a:rPr lang="ru-RU" sz="3600"/>
              <a:t> возмущениях СЭС не </a:t>
            </a:r>
          </a:p>
          <a:p>
            <a:pPr>
              <a:buFontTx/>
              <a:buNone/>
            </a:pPr>
            <a:r>
              <a:rPr lang="ru-RU" sz="3600"/>
              <a:t>может восстановиться, и состояние </a:t>
            </a:r>
          </a:p>
          <a:p>
            <a:pPr>
              <a:buFontTx/>
              <a:buNone/>
            </a:pPr>
            <a:r>
              <a:rPr lang="ru-RU" sz="3600">
                <a:solidFill>
                  <a:srgbClr val="FF0000"/>
                </a:solidFill>
              </a:rPr>
              <a:t>неустойчивое.</a:t>
            </a:r>
            <a:r>
              <a:rPr lang="ru-RU" sz="36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lnSpc>
                <a:spcPct val="80000"/>
              </a:lnSpc>
              <a:buFontTx/>
              <a:buNone/>
            </a:pPr>
            <a:r>
              <a:rPr lang="ru-RU" sz="1400"/>
              <a:t>   </a:t>
            </a:r>
            <a:r>
              <a:rPr lang="ru-RU" sz="3600">
                <a:solidFill>
                  <a:srgbClr val="FF0000"/>
                </a:solidFill>
              </a:rPr>
              <a:t>Аварии в системе</a:t>
            </a:r>
            <a:r>
              <a:rPr lang="ru-RU" sz="3600"/>
              <a:t>, вызывают нарушение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 sz="3600"/>
              <a:t>нормального режима, создают режим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 sz="3600"/>
              <a:t>называемый аварийным переходным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 sz="3600"/>
              <a:t>процессом.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 sz="3600">
                <a:solidFill>
                  <a:srgbClr val="FF0000"/>
                </a:solidFill>
              </a:rPr>
              <a:t>Аварийный ПП</a:t>
            </a:r>
            <a:r>
              <a:rPr lang="ru-RU" sz="3600"/>
              <a:t> вызывает значительные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 sz="3600"/>
              <a:t>электромеханические изменения.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 sz="3600"/>
              <a:t>Это связано с элементами ЭС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 sz="3600"/>
              <a:t>преобразующими электрические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 sz="3600"/>
              <a:t>параметры в механические и наоборот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 sz="3600"/>
              <a:t>(генераторы, двигатели, регуляторы)</a:t>
            </a:r>
            <a:r>
              <a:rPr lang="ru-RU" sz="2800"/>
              <a:t> </a:t>
            </a:r>
          </a:p>
          <a:p>
            <a:pPr algn="just">
              <a:lnSpc>
                <a:spcPct val="80000"/>
              </a:lnSpc>
              <a:buFontTx/>
              <a:buNone/>
            </a:pPr>
            <a:endParaRPr lang="ru-RU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609600" indent="-609600" algn="just">
              <a:lnSpc>
                <a:spcPct val="80000"/>
              </a:lnSpc>
              <a:buFontTx/>
              <a:buNone/>
            </a:pPr>
            <a:r>
              <a:rPr lang="ru-RU" sz="2800"/>
              <a:t>   </a:t>
            </a:r>
            <a:r>
              <a:rPr lang="ru-RU" sz="3600"/>
              <a:t>В ЭЭС и СЭС различают </a:t>
            </a:r>
            <a:r>
              <a:rPr lang="ru-RU" sz="3600">
                <a:solidFill>
                  <a:srgbClr val="FF0000"/>
                </a:solidFill>
              </a:rPr>
              <a:t>три группы</a:t>
            </a:r>
            <a:r>
              <a:rPr lang="ru-RU" sz="3600"/>
              <a:t> </a:t>
            </a:r>
          </a:p>
          <a:p>
            <a:pPr marL="609600" indent="-609600" algn="just">
              <a:lnSpc>
                <a:spcPct val="80000"/>
              </a:lnSpc>
              <a:buFontTx/>
              <a:buNone/>
            </a:pPr>
            <a:r>
              <a:rPr lang="ru-RU" sz="3600"/>
              <a:t>электромеханических переходных </a:t>
            </a:r>
          </a:p>
          <a:p>
            <a:pPr marL="609600" indent="-609600" algn="just">
              <a:lnSpc>
                <a:spcPct val="80000"/>
              </a:lnSpc>
              <a:buFontTx/>
              <a:buNone/>
            </a:pPr>
            <a:r>
              <a:rPr lang="ru-RU" sz="3600"/>
              <a:t>процессов:</a:t>
            </a:r>
          </a:p>
          <a:p>
            <a:pPr marL="609600" indent="-609600" algn="just">
              <a:lnSpc>
                <a:spcPct val="80000"/>
              </a:lnSpc>
              <a:buFontTx/>
              <a:buNone/>
            </a:pPr>
            <a:r>
              <a:rPr lang="ru-RU" sz="3600">
                <a:solidFill>
                  <a:srgbClr val="FF0000"/>
                </a:solidFill>
              </a:rPr>
              <a:t>  -</a:t>
            </a:r>
            <a:r>
              <a:rPr lang="ru-RU" sz="3600"/>
              <a:t> </a:t>
            </a:r>
            <a:r>
              <a:rPr lang="ru-RU" sz="3600">
                <a:solidFill>
                  <a:srgbClr val="FF0000"/>
                </a:solidFill>
              </a:rPr>
              <a:t>при малых</a:t>
            </a:r>
            <a:r>
              <a:rPr lang="ru-RU" sz="3600"/>
              <a:t> отклонениях мощности и </a:t>
            </a:r>
          </a:p>
          <a:p>
            <a:pPr marL="609600" indent="-609600" algn="just">
              <a:lnSpc>
                <a:spcPct val="80000"/>
              </a:lnSpc>
              <a:buFontTx/>
              <a:buNone/>
            </a:pPr>
            <a:r>
              <a:rPr lang="ru-RU" sz="3600"/>
              <a:t>незначительных изменениях частоты </a:t>
            </a:r>
          </a:p>
          <a:p>
            <a:pPr marL="609600" indent="-609600" algn="just">
              <a:lnSpc>
                <a:spcPct val="80000"/>
              </a:lnSpc>
              <a:buFontTx/>
              <a:buNone/>
            </a:pPr>
            <a:r>
              <a:rPr lang="ru-RU" sz="3600"/>
              <a:t>вращения;</a:t>
            </a:r>
          </a:p>
          <a:p>
            <a:pPr marL="609600" indent="-609600" algn="just">
              <a:lnSpc>
                <a:spcPct val="80000"/>
              </a:lnSpc>
              <a:buFontTx/>
              <a:buNone/>
            </a:pPr>
            <a:r>
              <a:rPr lang="ru-RU" sz="3600"/>
              <a:t>  </a:t>
            </a:r>
            <a:r>
              <a:rPr lang="ru-RU" sz="3600">
                <a:solidFill>
                  <a:srgbClr val="FF0000"/>
                </a:solidFill>
              </a:rPr>
              <a:t>- при больших</a:t>
            </a:r>
            <a:r>
              <a:rPr lang="ru-RU" sz="3600"/>
              <a:t> отклонениях мощности и </a:t>
            </a:r>
          </a:p>
          <a:p>
            <a:pPr marL="609600" indent="-609600" algn="just">
              <a:lnSpc>
                <a:spcPct val="80000"/>
              </a:lnSpc>
              <a:buFontTx/>
              <a:buNone/>
            </a:pPr>
            <a:r>
              <a:rPr lang="ru-RU" sz="3600"/>
              <a:t>незначительных изменениях частоты </a:t>
            </a:r>
          </a:p>
          <a:p>
            <a:pPr marL="609600" indent="-609600" algn="just">
              <a:lnSpc>
                <a:spcPct val="80000"/>
              </a:lnSpc>
              <a:buFontTx/>
              <a:buNone/>
            </a:pPr>
            <a:r>
              <a:rPr lang="ru-RU" sz="3600"/>
              <a:t>вращения;</a:t>
            </a:r>
          </a:p>
          <a:p>
            <a:pPr marL="609600" indent="-609600" algn="just">
              <a:lnSpc>
                <a:spcPct val="80000"/>
              </a:lnSpc>
              <a:buFontTx/>
              <a:buNone/>
            </a:pPr>
            <a:r>
              <a:rPr lang="ru-RU" sz="3600"/>
              <a:t>  </a:t>
            </a:r>
            <a:r>
              <a:rPr lang="ru-RU" sz="3600">
                <a:solidFill>
                  <a:srgbClr val="FF0000"/>
                </a:solidFill>
              </a:rPr>
              <a:t>- при больших</a:t>
            </a:r>
            <a:r>
              <a:rPr lang="ru-RU" sz="3600"/>
              <a:t> отклонениях мощности и </a:t>
            </a:r>
          </a:p>
          <a:p>
            <a:pPr marL="609600" indent="-609600" algn="just">
              <a:lnSpc>
                <a:spcPct val="80000"/>
              </a:lnSpc>
              <a:buFontTx/>
              <a:buNone/>
            </a:pPr>
            <a:r>
              <a:rPr lang="ru-RU" sz="3600"/>
              <a:t>значительных изменениях частоты </a:t>
            </a:r>
          </a:p>
          <a:p>
            <a:pPr marL="609600" indent="-609600" algn="just">
              <a:lnSpc>
                <a:spcPct val="80000"/>
              </a:lnSpc>
              <a:buFontTx/>
              <a:buNone/>
            </a:pPr>
            <a:r>
              <a:rPr lang="ru-RU" sz="3600"/>
              <a:t>вращения.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 sz="3600">
                <a:solidFill>
                  <a:srgbClr val="FF0000"/>
                </a:solidFill>
              </a:rPr>
              <a:t>Первый режим</a:t>
            </a:r>
            <a:r>
              <a:rPr lang="ru-RU" sz="3600"/>
              <a:t> - нормальный режим </a:t>
            </a:r>
          </a:p>
          <a:p>
            <a:pPr>
              <a:buFontTx/>
              <a:buNone/>
            </a:pPr>
            <a:r>
              <a:rPr lang="ru-RU" sz="3600"/>
              <a:t>ЭЭС, в которой постоянно происходят </a:t>
            </a:r>
          </a:p>
          <a:p>
            <a:pPr>
              <a:buFontTx/>
              <a:buNone/>
            </a:pPr>
            <a:r>
              <a:rPr lang="ru-RU" sz="3600"/>
              <a:t>возмущения, связанные с работой </a:t>
            </a:r>
          </a:p>
          <a:p>
            <a:pPr>
              <a:buFontTx/>
              <a:buNone/>
            </a:pPr>
            <a:r>
              <a:rPr lang="ru-RU" sz="3600"/>
              <a:t>нагрузки (подключение, отключение, </a:t>
            </a:r>
          </a:p>
          <a:p>
            <a:pPr>
              <a:buFontTx/>
              <a:buNone/>
            </a:pPr>
            <a:r>
              <a:rPr lang="ru-RU" sz="3600"/>
              <a:t>изменяется характер подключаемой </a:t>
            </a:r>
          </a:p>
          <a:p>
            <a:pPr>
              <a:buFontTx/>
              <a:buNone/>
            </a:pPr>
            <a:r>
              <a:rPr lang="ru-RU" sz="3600"/>
              <a:t>нагрузки). Это нормальные ПП и система </a:t>
            </a:r>
          </a:p>
          <a:p>
            <a:pPr>
              <a:buFontTx/>
              <a:buNone/>
            </a:pPr>
            <a:r>
              <a:rPr lang="ru-RU" sz="3600"/>
              <a:t>должна быть устойчива.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 </a:t>
            </a:r>
            <a:r>
              <a:rPr lang="ru-RU">
                <a:solidFill>
                  <a:srgbClr val="FF0000"/>
                </a:solidFill>
              </a:rPr>
              <a:t>Второй -</a:t>
            </a:r>
            <a:r>
              <a:rPr lang="ru-RU"/>
              <a:t> электромагнитные ПП в </a:t>
            </a:r>
          </a:p>
          <a:p>
            <a:pPr>
              <a:buFontTx/>
              <a:buNone/>
            </a:pPr>
            <a:r>
              <a:rPr lang="ru-RU"/>
              <a:t>результате:</a:t>
            </a:r>
          </a:p>
          <a:p>
            <a:pPr>
              <a:buFontTx/>
              <a:buChar char="-"/>
            </a:pPr>
            <a:r>
              <a:rPr lang="ru-RU">
                <a:solidFill>
                  <a:srgbClr val="FF0000"/>
                </a:solidFill>
              </a:rPr>
              <a:t>отключений</a:t>
            </a:r>
            <a:r>
              <a:rPr lang="ru-RU"/>
              <a:t> генераторов или ЛЭП со </a:t>
            </a:r>
          </a:p>
          <a:p>
            <a:pPr>
              <a:buFontTx/>
              <a:buNone/>
            </a:pPr>
            <a:r>
              <a:rPr lang="ru-RU"/>
              <a:t>значительной нагрузкой;</a:t>
            </a:r>
          </a:p>
          <a:p>
            <a:pPr>
              <a:buFontTx/>
              <a:buChar char="-"/>
            </a:pPr>
            <a:r>
              <a:rPr lang="ru-RU">
                <a:solidFill>
                  <a:srgbClr val="0000CC"/>
                </a:solidFill>
              </a:rPr>
              <a:t>включения</a:t>
            </a:r>
            <a:r>
              <a:rPr lang="ru-RU"/>
              <a:t>, отключения ЛЭП со </a:t>
            </a:r>
          </a:p>
          <a:p>
            <a:pPr>
              <a:buFontTx/>
              <a:buNone/>
            </a:pPr>
            <a:r>
              <a:rPr lang="ru-RU"/>
              <a:t>значительной емкостью;</a:t>
            </a:r>
          </a:p>
          <a:p>
            <a:pPr>
              <a:buFontTx/>
              <a:buChar char="-"/>
            </a:pPr>
            <a:r>
              <a:rPr lang="ru-RU">
                <a:solidFill>
                  <a:srgbClr val="FF0000"/>
                </a:solidFill>
              </a:rPr>
              <a:t>включение </a:t>
            </a:r>
            <a:r>
              <a:rPr lang="ru-RU"/>
              <a:t>генераторов под действием </a:t>
            </a:r>
          </a:p>
          <a:p>
            <a:pPr>
              <a:buFontTx/>
              <a:buNone/>
            </a:pPr>
            <a:r>
              <a:rPr lang="ru-RU"/>
              <a:t>самосинхронизации.</a:t>
            </a:r>
          </a:p>
          <a:p>
            <a:pPr algn="just">
              <a:buFontTx/>
              <a:buNone/>
            </a:pPr>
            <a:r>
              <a:rPr lang="ru-RU">
                <a:solidFill>
                  <a:srgbClr val="0000CC"/>
                </a:solidFill>
              </a:rPr>
              <a:t>При значительных отклонениях мощности и </a:t>
            </a:r>
          </a:p>
          <a:p>
            <a:pPr algn="just">
              <a:buFontTx/>
              <a:buNone/>
            </a:pPr>
            <a:r>
              <a:rPr lang="ru-RU">
                <a:solidFill>
                  <a:srgbClr val="0000CC"/>
                </a:solidFill>
              </a:rPr>
              <a:t>частоты вращения есть необходимость </a:t>
            </a:r>
          </a:p>
          <a:p>
            <a:pPr algn="just">
              <a:buFontTx/>
              <a:buNone/>
            </a:pPr>
            <a:r>
              <a:rPr lang="ru-RU">
                <a:solidFill>
                  <a:srgbClr val="0000CC"/>
                </a:solidFill>
              </a:rPr>
              <a:t>оценить результирующую устойчивость ЭС.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609600" indent="-609600" algn="just">
              <a:buFontTx/>
              <a:buNone/>
            </a:pPr>
            <a:r>
              <a:rPr lang="ru-RU" sz="2800"/>
              <a:t> </a:t>
            </a:r>
            <a:r>
              <a:rPr lang="ru-RU" sz="3600">
                <a:solidFill>
                  <a:srgbClr val="FF0000"/>
                </a:solidFill>
              </a:rPr>
              <a:t>Для анализа</a:t>
            </a:r>
            <a:r>
              <a:rPr lang="ru-RU" sz="3600"/>
              <a:t> электромагнитного ПП </a:t>
            </a:r>
          </a:p>
          <a:p>
            <a:pPr marL="609600" indent="-609600" algn="just">
              <a:buFontTx/>
              <a:buNone/>
            </a:pPr>
            <a:r>
              <a:rPr lang="ru-RU" sz="3600"/>
              <a:t>принимаются допущения, не приводящие </a:t>
            </a:r>
          </a:p>
          <a:p>
            <a:pPr marL="609600" indent="-609600" algn="just">
              <a:buFontTx/>
              <a:buNone/>
            </a:pPr>
            <a:r>
              <a:rPr lang="ru-RU" sz="3600"/>
              <a:t>к  существенной погрешности расчета. </a:t>
            </a:r>
          </a:p>
          <a:p>
            <a:pPr marL="609600" indent="-609600" algn="just">
              <a:buFontTx/>
              <a:buNone/>
            </a:pPr>
            <a:r>
              <a:rPr lang="ru-RU" sz="3600"/>
              <a:t>Принимаемые допущения:</a:t>
            </a:r>
          </a:p>
          <a:p>
            <a:pPr marL="609600" indent="-609600" algn="just">
              <a:buFontTx/>
              <a:buNone/>
            </a:pPr>
            <a:r>
              <a:rPr lang="ru-RU" sz="3600"/>
              <a:t>    </a:t>
            </a:r>
            <a:r>
              <a:rPr lang="ru-RU" sz="3600">
                <a:solidFill>
                  <a:srgbClr val="FF0000"/>
                </a:solidFill>
              </a:rPr>
              <a:t>1)</a:t>
            </a:r>
            <a:r>
              <a:rPr lang="ru-RU" sz="3600"/>
              <a:t> </a:t>
            </a:r>
            <a:r>
              <a:rPr lang="ru-RU" sz="3600">
                <a:solidFill>
                  <a:srgbClr val="FF0000"/>
                </a:solidFill>
              </a:rPr>
              <a:t>электромеханические переходные </a:t>
            </a:r>
          </a:p>
          <a:p>
            <a:pPr marL="609600" indent="-609600" algn="just">
              <a:buFontTx/>
              <a:buNone/>
            </a:pPr>
            <a:r>
              <a:rPr lang="ru-RU" sz="3600"/>
              <a:t>процессы (ЭМх ПП) протекают при </a:t>
            </a:r>
          </a:p>
          <a:p>
            <a:pPr marL="609600" indent="-609600" algn="just">
              <a:buFontTx/>
              <a:buNone/>
            </a:pPr>
            <a:r>
              <a:rPr lang="ru-RU" sz="3600"/>
              <a:t>небольших изменениях частоты </a:t>
            </a:r>
          </a:p>
          <a:p>
            <a:pPr marL="609600" indent="-609600" algn="just">
              <a:buFontTx/>
              <a:buNone/>
            </a:pPr>
            <a:r>
              <a:rPr lang="ru-RU" sz="3600"/>
              <a:t>вращения СМ – (2-3)%;</a:t>
            </a:r>
          </a:p>
          <a:p>
            <a:pPr marL="609600" indent="-609600" algn="just">
              <a:buFontTx/>
              <a:buNone/>
            </a:pPr>
            <a:r>
              <a:rPr lang="ru-RU" sz="3600">
                <a:solidFill>
                  <a:srgbClr val="FF0000"/>
                </a:solidFill>
              </a:rPr>
              <a:t>    2) напряжение</a:t>
            </a:r>
            <a:r>
              <a:rPr lang="ru-RU" sz="3600"/>
              <a:t>, ток, ток возбуждения </a:t>
            </a:r>
          </a:p>
          <a:p>
            <a:pPr marL="609600" indent="-609600" algn="just">
              <a:buFontTx/>
              <a:buNone/>
            </a:pPr>
            <a:r>
              <a:rPr lang="ru-RU" sz="3600"/>
              <a:t>генератора изменяются мгновенно;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642</Words>
  <Application>Microsoft Office PowerPoint</Application>
  <PresentationFormat>Экран (4:3)</PresentationFormat>
  <Paragraphs>154</Paragraphs>
  <Slides>18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18</vt:i4>
      </vt:variant>
    </vt:vector>
  </HeadingPairs>
  <TitlesOfParts>
    <vt:vector size="21" baseType="lpstr">
      <vt:lpstr>Тема Office</vt:lpstr>
      <vt:lpstr>Microsoft Equation 3.0</vt:lpstr>
      <vt:lpstr>Microsoft Visio Drawing</vt:lpstr>
      <vt:lpstr>II ЭЛЕКТРОМЕХАНИЧЕСКИЕ ПЕРЕХОДНЫЕ ПРОЦЕССЫ</vt:lpstr>
      <vt:lpstr>2.1 Понятие устойчивости электроэнергетической системы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2.1 Статическая устойчивость электроэнергетической системы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 ЭЛЕКТРОМЕХАНИЧЕСКИЕ ПЕРЕХОДНЫЕ ПРОЦЕССЫ</dc:title>
  <dc:creator>Admin</dc:creator>
  <cp:lastModifiedBy>Admin</cp:lastModifiedBy>
  <cp:revision>1</cp:revision>
  <dcterms:created xsi:type="dcterms:W3CDTF">2014-01-27T17:27:01Z</dcterms:created>
  <dcterms:modified xsi:type="dcterms:W3CDTF">2014-01-27T17:27:51Z</dcterms:modified>
</cp:coreProperties>
</file>